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Lobster"/>
      <p:regular r:id="rId41"/>
    </p:embeddedFont>
    <p:embeddedFont>
      <p:font typeface="Montserrat"/>
      <p:regular r:id="rId42"/>
      <p:bold r:id="rId43"/>
      <p:italic r:id="rId44"/>
      <p:boldItalic r:id="rId45"/>
    </p:embeddedFont>
    <p:embeddedFont>
      <p:font typeface="Poppins"/>
      <p:regular r:id="rId46"/>
      <p:bold r:id="rId47"/>
      <p:italic r:id="rId48"/>
      <p:boldItalic r:id="rId49"/>
    </p:embeddedFont>
    <p:embeddedFont>
      <p:font typeface="Poppins Light"/>
      <p:regular r:id="rId50"/>
      <p:bold r:id="rId51"/>
      <p:italic r:id="rId52"/>
      <p:boldItalic r:id="rId53"/>
    </p:embeddedFont>
    <p:embeddedFont>
      <p:font typeface="Poppins Medium"/>
      <p:regular r:id="rId54"/>
      <p:bold r:id="rId55"/>
      <p:italic r:id="rId56"/>
      <p:boldItalic r:id="rId57"/>
    </p:embeddedFont>
    <p:embeddedFont>
      <p:font typeface="Poppins SemiBold"/>
      <p:regular r:id="rId58"/>
      <p:bold r:id="rId59"/>
      <p:italic r:id="rId60"/>
      <p:boldItalic r:id="rId61"/>
    </p:embeddedFont>
    <p:embeddedFont>
      <p:font typeface="Montserrat ExtraBold"/>
      <p:bold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C49449-EF08-4212-B114-B55E42FA01F4}">
  <a:tblStyle styleId="{D8C49449-EF08-4212-B114-B55E42FA01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Montserrat-regular.fntdata"/><Relationship Id="rId41" Type="http://schemas.openxmlformats.org/officeDocument/2006/relationships/font" Target="fonts/Lobster-regular.fntdata"/><Relationship Id="rId44" Type="http://schemas.openxmlformats.org/officeDocument/2006/relationships/font" Target="fonts/Montserrat-italic.fntdata"/><Relationship Id="rId43" Type="http://schemas.openxmlformats.org/officeDocument/2006/relationships/font" Target="fonts/Montserrat-bold.fntdata"/><Relationship Id="rId46" Type="http://schemas.openxmlformats.org/officeDocument/2006/relationships/font" Target="fonts/Poppins-regular.fntdata"/><Relationship Id="rId45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oppins-italic.fntdata"/><Relationship Id="rId47" Type="http://schemas.openxmlformats.org/officeDocument/2006/relationships/font" Target="fonts/Poppins-bold.fntdata"/><Relationship Id="rId49" Type="http://schemas.openxmlformats.org/officeDocument/2006/relationships/font" Target="fonts/Poppi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ExtraBold-bold.fntdata"/><Relationship Id="rId61" Type="http://schemas.openxmlformats.org/officeDocument/2006/relationships/font" Target="fonts/PoppinsSemiBold-boldItalic.fntdata"/><Relationship Id="rId20" Type="http://schemas.openxmlformats.org/officeDocument/2006/relationships/slide" Target="slides/slide14.xml"/><Relationship Id="rId63" Type="http://schemas.openxmlformats.org/officeDocument/2006/relationships/font" Target="fonts/MontserratExtraBold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PoppinsSemiBold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oppinsLight-bold.fntdata"/><Relationship Id="rId50" Type="http://schemas.openxmlformats.org/officeDocument/2006/relationships/font" Target="fonts/PoppinsLight-regular.fntdata"/><Relationship Id="rId53" Type="http://schemas.openxmlformats.org/officeDocument/2006/relationships/font" Target="fonts/PoppinsLight-boldItalic.fntdata"/><Relationship Id="rId52" Type="http://schemas.openxmlformats.org/officeDocument/2006/relationships/font" Target="fonts/PoppinsLight-italic.fntdata"/><Relationship Id="rId11" Type="http://schemas.openxmlformats.org/officeDocument/2006/relationships/slide" Target="slides/slide5.xml"/><Relationship Id="rId55" Type="http://schemas.openxmlformats.org/officeDocument/2006/relationships/font" Target="fonts/PoppinsMedium-bold.fntdata"/><Relationship Id="rId10" Type="http://schemas.openxmlformats.org/officeDocument/2006/relationships/slide" Target="slides/slide4.xml"/><Relationship Id="rId54" Type="http://schemas.openxmlformats.org/officeDocument/2006/relationships/font" Target="fonts/PoppinsMedium-regular.fntdata"/><Relationship Id="rId13" Type="http://schemas.openxmlformats.org/officeDocument/2006/relationships/slide" Target="slides/slide7.xml"/><Relationship Id="rId57" Type="http://schemas.openxmlformats.org/officeDocument/2006/relationships/font" Target="fonts/PoppinsMedium-boldItalic.fntdata"/><Relationship Id="rId12" Type="http://schemas.openxmlformats.org/officeDocument/2006/relationships/slide" Target="slides/slide6.xml"/><Relationship Id="rId56" Type="http://schemas.openxmlformats.org/officeDocument/2006/relationships/font" Target="fonts/PoppinsMedium-italic.fntdata"/><Relationship Id="rId15" Type="http://schemas.openxmlformats.org/officeDocument/2006/relationships/slide" Target="slides/slide9.xml"/><Relationship Id="rId59" Type="http://schemas.openxmlformats.org/officeDocument/2006/relationships/font" Target="fonts/PoppinsSemiBold-bold.fntdata"/><Relationship Id="rId14" Type="http://schemas.openxmlformats.org/officeDocument/2006/relationships/slide" Target="slides/slide8.xml"/><Relationship Id="rId58" Type="http://schemas.openxmlformats.org/officeDocument/2006/relationships/font" Target="fonts/PoppinsSemiBol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dd93ead68_1_6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dd93ead68_1_6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39dd93ead68_1_6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50818bc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50818bc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c15d183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c15d183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dd93ead68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dd93ead68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9c1161ddf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9c1161ddf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9dd93ead68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9dd93ead68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9dd93ead68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9dd93ead68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9dd93ead68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9dd93ead68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9dd93ead68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9dd93ead68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899136e8e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899136e8e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9dd93ead68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9dd93ead68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9dd93ead68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9dd93ead68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9dd93ead68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9dd93ead68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dd93ead68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9dd93ead68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9dd93ead68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9dd93ead68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9dd93ead68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9dd93ead68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dd93ead68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9dd93ead68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36% direct, 35% Airbnb, 25% Vrbo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9c1161ddf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9c1161ddf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dd93ead68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9dd93ead68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9dd93ead68_1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9dd93ead68_1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9dd93ead68_1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9dd93ead68_1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9dd93ead68_1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9dd93ead68_1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9dd93ead68_1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9dd93ead68_1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9dd93ead68_1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9dd93ead68_1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9dd93ead68_1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9dd93ead68_1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9c1161ddfd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9c1161ddf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9dd93ead68_1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9dd93ead68_1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9dd93ead68_1_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9dd93ead68_1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9dd93ead68_1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9dd93ead68_1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9dd93ead68_1_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9dd93ead68_1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9dd93ead68_1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9dd93ead68_1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9c8ed7fc1c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9c8ed7fc1c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9dd93ead68_1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9dd93ead68_1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9c457f1ae0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9c457f1ae0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ndard Layout without Header">
  <p:cSld name="BLANK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6687094" y="462555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3">
  <p:cSld name="SECTION_HEADER_3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311700" y="2150850"/>
            <a:ext cx="8520900" cy="841800"/>
          </a:xfrm>
          <a:prstGeom prst="rect">
            <a:avLst/>
          </a:prstGeom>
        </p:spPr>
        <p:txBody>
          <a:bodyPr anchorCtr="0" anchor="ctr" bIns="34300" lIns="34300" spcFirstLastPara="1" rIns="34300" wrap="square" tIns="343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34300" lIns="34300" spcFirstLastPara="1" rIns="34300" wrap="square" tIns="34300">
            <a:normAutofit/>
          </a:bodyPr>
          <a:lstStyle>
            <a:lvl1pPr lvl="0">
              <a:buNone/>
              <a:defRPr sz="500"/>
            </a:lvl1pPr>
            <a:lvl2pPr lvl="1">
              <a:buNone/>
              <a:defRPr sz="500"/>
            </a:lvl2pPr>
            <a:lvl3pPr lvl="2">
              <a:buNone/>
              <a:defRPr sz="500"/>
            </a:lvl3pPr>
            <a:lvl4pPr lvl="3">
              <a:buNone/>
              <a:defRPr sz="500"/>
            </a:lvl4pPr>
            <a:lvl5pPr lvl="4">
              <a:buNone/>
              <a:defRPr sz="500"/>
            </a:lvl5pPr>
            <a:lvl6pPr lvl="5">
              <a:buNone/>
              <a:defRPr sz="500"/>
            </a:lvl6pPr>
            <a:lvl7pPr lvl="6">
              <a:buNone/>
              <a:defRPr sz="500"/>
            </a:lvl7pPr>
            <a:lvl8pPr lvl="7">
              <a:buNone/>
              <a:defRPr sz="500"/>
            </a:lvl8pPr>
            <a:lvl9pPr lvl="8">
              <a:buNone/>
              <a:defRPr sz="5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9.png"/><Relationship Id="rId5" Type="http://schemas.openxmlformats.org/officeDocument/2006/relationships/image" Target="../media/image28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33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9.jpg"/><Relationship Id="rId7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19.jpg"/><Relationship Id="rId7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6.jpg"/><Relationship Id="rId7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1.jpg"/><Relationship Id="rId7" Type="http://schemas.openxmlformats.org/officeDocument/2006/relationships/image" Target="../media/image2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39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30.png"/><Relationship Id="rId7" Type="http://schemas.openxmlformats.org/officeDocument/2006/relationships/image" Target="../media/image35.png"/><Relationship Id="rId8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5.png"/><Relationship Id="rId5" Type="http://schemas.openxmlformats.org/officeDocument/2006/relationships/image" Target="../media/image8.png"/><Relationship Id="rId6" Type="http://schemas.openxmlformats.org/officeDocument/2006/relationships/image" Target="../media/image36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37.png"/><Relationship Id="rId7" Type="http://schemas.openxmlformats.org/officeDocument/2006/relationships/image" Target="../media/image35.png"/><Relationship Id="rId8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38.png"/><Relationship Id="rId7" Type="http://schemas.openxmlformats.org/officeDocument/2006/relationships/image" Target="../media/image35.png"/><Relationship Id="rId8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0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4.png"/><Relationship Id="rId5" Type="http://schemas.openxmlformats.org/officeDocument/2006/relationships/image" Target="../media/image8.png"/><Relationship Id="rId6" Type="http://schemas.openxmlformats.org/officeDocument/2006/relationships/image" Target="../media/image35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41.png"/><Relationship Id="rId7" Type="http://schemas.openxmlformats.org/officeDocument/2006/relationships/image" Target="../media/image35.png"/><Relationship Id="rId8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Relationship Id="rId8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46.png"/><Relationship Id="rId5" Type="http://schemas.openxmlformats.org/officeDocument/2006/relationships/image" Target="../media/image5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53.png"/><Relationship Id="rId7" Type="http://schemas.openxmlformats.org/officeDocument/2006/relationships/image" Target="../media/image4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50.jpg"/><Relationship Id="rId7" Type="http://schemas.openxmlformats.org/officeDocument/2006/relationships/image" Target="../media/image4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5" Type="http://schemas.openxmlformats.org/officeDocument/2006/relationships/image" Target="../media/image5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2.png"/><Relationship Id="rId4" Type="http://schemas.openxmlformats.org/officeDocument/2006/relationships/image" Target="../media/image1.png"/><Relationship Id="rId5" Type="http://schemas.openxmlformats.org/officeDocument/2006/relationships/image" Target="../media/image51.png"/><Relationship Id="rId6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" y="1"/>
            <a:ext cx="9144000" cy="5143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5142" y="93769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/>
        </p:nvSpPr>
        <p:spPr>
          <a:xfrm>
            <a:off x="1548175" y="465400"/>
            <a:ext cx="61854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en" sz="2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Short Term Rentalz Summit 2025</a:t>
            </a:r>
            <a:endParaRPr b="1" i="0" sz="27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en" sz="20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State of the Short Term Rentals Market</a:t>
            </a:r>
            <a:endParaRPr b="1" sz="20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5th November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2025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5"/>
          <p:cNvSpPr/>
          <p:nvPr/>
        </p:nvSpPr>
        <p:spPr>
          <a:xfrm>
            <a:off x="1999238" y="4641456"/>
            <a:ext cx="51456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Prepared by Key Data Dashboard™     |     © KEY DATA DASHBOARD</a:t>
            </a:r>
            <a:endParaRPr b="0" i="0" sz="1000" u="none" cap="none" strike="noStrike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br>
              <a:rPr b="0" i="0" lang="en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5" name="Google Shape;75;p17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6" name="Google Shape;76;p17"/>
          <p:cNvSpPr txBox="1"/>
          <p:nvPr/>
        </p:nvSpPr>
        <p:spPr>
          <a:xfrm>
            <a:off x="311700" y="3738075"/>
            <a:ext cx="2168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No room at the inn…</a:t>
            </a: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Demand for alternative accommodation..</a:t>
            </a:r>
            <a:endParaRPr sz="1600">
              <a:solidFill>
                <a:srgbClr val="1C618D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7" name="Google Shape;77;p17"/>
          <p:cNvSpPr txBox="1"/>
          <p:nvPr/>
        </p:nvSpPr>
        <p:spPr>
          <a:xfrm>
            <a:off x="3140575" y="3738075"/>
            <a:ext cx="2919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Printed ads and brochures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Prices set in advance, lead times longer, durations standard.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6334650" y="3703700"/>
            <a:ext cx="2536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Information on demand…</a:t>
            </a:r>
            <a:br>
              <a:rPr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Tech stacks, dynamic pricing, regulations, OTAs.. shorter lead times and stays 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176" y="1334475"/>
            <a:ext cx="2380723" cy="224587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0575" y="1332075"/>
            <a:ext cx="2792400" cy="225067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7">
            <a:alphaModFix/>
          </a:blip>
          <a:srcRect b="0" l="0" r="24721" t="0"/>
          <a:stretch/>
        </p:blipFill>
        <p:spPr>
          <a:xfrm>
            <a:off x="6334638" y="1334475"/>
            <a:ext cx="2536525" cy="22458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7" title="8fc64ed8-4cba-43ca-9649-fc9fb712f277.png"/>
          <p:cNvPicPr preferRelativeResize="0"/>
          <p:nvPr/>
        </p:nvPicPr>
        <p:blipFill rotWithShape="1">
          <a:blip r:embed="rId8">
            <a:alphaModFix/>
          </a:blip>
          <a:srcRect b="19637" l="12984" r="15042" t="26869"/>
          <a:stretch/>
        </p:blipFill>
        <p:spPr>
          <a:xfrm rot="555640">
            <a:off x="2479800" y="979050"/>
            <a:ext cx="901859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5" name="Google Shape;85;p17" title="8fc64ed8-4cba-43ca-9649-fc9fb712f277.png"/>
          <p:cNvPicPr preferRelativeResize="0"/>
          <p:nvPr/>
        </p:nvPicPr>
        <p:blipFill rotWithShape="1">
          <a:blip r:embed="rId8">
            <a:alphaModFix/>
          </a:blip>
          <a:srcRect b="19637" l="12984" r="15042" t="26869"/>
          <a:stretch/>
        </p:blipFill>
        <p:spPr>
          <a:xfrm rot="555640">
            <a:off x="5671475" y="979050"/>
            <a:ext cx="901859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6" name="Google Shape;86;p17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919975" y="79119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Short term rentals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Changing trends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9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919975" y="79119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Agenda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558275" y="1085300"/>
            <a:ext cx="8520600" cy="3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800"/>
              <a:buFont typeface="Poppins"/>
              <a:buChar char="●"/>
            </a:pPr>
            <a:r>
              <a:rPr b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Big Picture : How Far We’ve Come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Guest occupancy, ADR, RevPAR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800"/>
              <a:buFont typeface="Poppins"/>
              <a:buChar char="●"/>
            </a:pPr>
            <a:r>
              <a:rPr b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Changing Traveller: What Guests Want Now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Booking Windows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Channel Shifts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800"/>
              <a:buFont typeface="Poppins"/>
              <a:buChar char="●"/>
            </a:pPr>
            <a:r>
              <a:rPr b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Italy, Spain, Portugal, France, Greece, Denmark, United Kingdom</a:t>
            </a:r>
            <a:endParaRPr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800"/>
              <a:buFont typeface="Poppins"/>
              <a:buChar char="●"/>
            </a:pPr>
            <a:r>
              <a:rPr b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Turning Tide of Travel, Events, and Portfolios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800"/>
              <a:buFont typeface="Poppins"/>
              <a:buChar char="●"/>
            </a:pPr>
            <a:r>
              <a:rPr b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Final Chapter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" title="pexels-photo-2248523.jpeg"/>
          <p:cNvPicPr preferRelativeResize="0"/>
          <p:nvPr/>
        </p:nvPicPr>
        <p:blipFill rotWithShape="1">
          <a:blip r:embed="rId3">
            <a:alphaModFix/>
          </a:blip>
          <a:srcRect b="28853" l="0" r="0" t="33364"/>
          <a:stretch/>
        </p:blipFill>
        <p:spPr>
          <a:xfrm>
            <a:off x="25200" y="0"/>
            <a:ext cx="9118702" cy="5143501"/>
          </a:xfrm>
          <a:prstGeom prst="rect">
            <a:avLst/>
          </a:prstGeom>
          <a:solidFill>
            <a:srgbClr val="A6BBCF">
              <a:alpha val="33540"/>
            </a:srgbClr>
          </a:solidFill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4">
            <a:alphaModFix/>
          </a:blip>
          <a:srcRect b="0" l="0" r="0" t="14951"/>
          <a:stretch/>
        </p:blipFill>
        <p:spPr>
          <a:xfrm>
            <a:off x="100" y="0"/>
            <a:ext cx="914379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6BBCF">
              <a:alpha val="33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9" title="f19d6401-1451-491d-9008-0cd35ee0b1e1.png"/>
          <p:cNvPicPr preferRelativeResize="0"/>
          <p:nvPr/>
        </p:nvPicPr>
        <p:blipFill rotWithShape="1">
          <a:blip r:embed="rId5">
            <a:alphaModFix/>
          </a:blip>
          <a:srcRect b="1745" l="1969" r="999" t="1841"/>
          <a:stretch/>
        </p:blipFill>
        <p:spPr>
          <a:xfrm>
            <a:off x="2101800" y="92112"/>
            <a:ext cx="4990774" cy="495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919975" y="79119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big picture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Guest paid occupancy 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476" y="930609"/>
            <a:ext cx="5792776" cy="3861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/>
          <p:nvPr/>
        </p:nvSpPr>
        <p:spPr>
          <a:xfrm>
            <a:off x="5914250" y="930584"/>
            <a:ext cx="998700" cy="386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15C7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2025 Pacing</a:t>
            </a:r>
            <a:endParaRPr sz="900">
              <a:solidFill>
                <a:srgbClr val="015C7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  <a:t>+2%</a:t>
            </a:r>
            <a:br>
              <a:rPr b="1" lang="en" sz="9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900">
                <a:solidFill>
                  <a:srgbClr val="4A98CA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3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  <a:t>+1%</a:t>
            </a:r>
            <a:b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  <a:t>+0%</a:t>
            </a:r>
            <a:endParaRPr b="1" sz="100">
              <a:solidFill>
                <a:srgbClr val="4FAD9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5C78"/>
                </a:solidFill>
                <a:latin typeface="Poppins"/>
                <a:ea typeface="Poppins"/>
                <a:cs typeface="Poppins"/>
                <a:sym typeface="Poppins"/>
              </a:rPr>
              <a:t>+2%</a:t>
            </a: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7129625" y="717800"/>
            <a:ext cx="1946100" cy="3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FLAT (+/-)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is continuing to deliver marginal growth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US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continues to be under pressure but has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steadied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Pacing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: All except South America pacing flat or slightly up on 2024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34" name="Google Shape;134;p21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919975" y="79119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big picture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Rates_Average Daily Rates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475" y="857248"/>
            <a:ext cx="5792725" cy="3861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/>
          <p:nvPr/>
        </p:nvSpPr>
        <p:spPr>
          <a:xfrm>
            <a:off x="5880182" y="849898"/>
            <a:ext cx="1033500" cy="386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15C7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2025 Pacing</a:t>
            </a:r>
            <a:endParaRPr sz="900">
              <a:solidFill>
                <a:srgbClr val="015C7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  <a:t>-2%</a:t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  <a:t>+1%</a:t>
            </a:r>
            <a:b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100">
              <a:solidFill>
                <a:srgbClr val="4FAD9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5C78"/>
                </a:solidFill>
                <a:latin typeface="Poppins"/>
                <a:ea typeface="Poppins"/>
                <a:cs typeface="Poppins"/>
                <a:sym typeface="Poppins"/>
              </a:rPr>
              <a:t>+1%</a:t>
            </a: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4A98CA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7196725" y="717825"/>
            <a:ext cx="1860900" cy="3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Marginal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rate growth in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and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Asia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until 2024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Rest of the world saw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pressure on rates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Pacing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: Europe and Oceania showing positive rate growth but the rest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pacing down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on last year.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50" name="Google Shape;150;p22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919975" y="79119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big picture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RevPAR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p22"/>
          <p:cNvSpPr/>
          <p:nvPr/>
        </p:nvSpPr>
        <p:spPr>
          <a:xfrm>
            <a:off x="5537750" y="986275"/>
            <a:ext cx="1117500" cy="358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15C7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2025 Pacing</a:t>
            </a:r>
            <a:endParaRPr sz="900">
              <a:solidFill>
                <a:srgbClr val="015C7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br>
              <a:rPr b="1" lang="en" sz="9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3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  <a:t>+1%</a:t>
            </a:r>
            <a:br>
              <a:rPr b="1" lang="en" sz="900">
                <a:solidFill>
                  <a:srgbClr val="4FAD9B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005C78"/>
                </a:solidFill>
                <a:latin typeface="Poppins"/>
                <a:ea typeface="Poppins"/>
                <a:cs typeface="Poppins"/>
                <a:sym typeface="Poppins"/>
              </a:rPr>
              <a:t>+1%</a:t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300">
              <a:solidFill>
                <a:srgbClr val="4A98C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4A98CA"/>
                </a:solidFill>
                <a:latin typeface="Poppins"/>
                <a:ea typeface="Poppins"/>
                <a:cs typeface="Poppins"/>
                <a:sym typeface="Poppins"/>
              </a:rPr>
              <a:t>-1%</a:t>
            </a: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3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8" name="Google Shape;15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925" y="986325"/>
            <a:ext cx="5373824" cy="358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/>
          <p:nvPr/>
        </p:nvSpPr>
        <p:spPr>
          <a:xfrm>
            <a:off x="7076200" y="1086125"/>
            <a:ext cx="1946100" cy="3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Marginal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RevPAR growth in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and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Asia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South America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pushing positive RevPAR due to occupancy growth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Rest of the world is seeing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negative RevPAR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Pacing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: Europe and Oceania pacing ahead, all others pacing behind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919975" y="79119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big picture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2025 V 2024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3" name="Google Shape;173;p23" title="Dashboard 8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25" y="839096"/>
            <a:ext cx="7021476" cy="3949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 txBox="1"/>
          <p:nvPr/>
        </p:nvSpPr>
        <p:spPr>
          <a:xfrm>
            <a:off x="7076200" y="955320"/>
            <a:ext cx="1946100" cy="37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Annual pacing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is seeing higher occupancy and rates in both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Oceania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r>
              <a:rPr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+RevPAR</a:t>
            </a:r>
            <a:r>
              <a:rPr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2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South America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has softer occupancy and rates </a:t>
            </a:r>
            <a:r>
              <a:rPr b="1" lang="en" sz="12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-RevPAR</a:t>
            </a:r>
            <a:endParaRPr b="1" sz="12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North America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is pretty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flat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Asia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- occupancy growth not offsetting softer rates </a:t>
            </a:r>
            <a:r>
              <a:rPr b="1" lang="en" sz="12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-RevPAR</a:t>
            </a:r>
            <a:endParaRPr b="1" sz="12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Q4 Pacing, RevPAR: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Europe, pacing </a:t>
            </a:r>
            <a:r>
              <a:rPr b="1"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+10%,</a:t>
            </a:r>
            <a:r>
              <a:rPr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Oceania </a:t>
            </a:r>
            <a:r>
              <a:rPr b="1" lang="en" sz="12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+12%. </a:t>
            </a:r>
            <a:endParaRPr b="1" sz="12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South America: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" sz="120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-11%</a:t>
            </a:r>
            <a:endParaRPr b="1" sz="120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4"/>
          <p:cNvPicPr preferRelativeResize="0"/>
          <p:nvPr/>
        </p:nvPicPr>
        <p:blipFill rotWithShape="1">
          <a:blip r:embed="rId3">
            <a:alphaModFix/>
          </a:blip>
          <a:srcRect b="6873" l="649" r="866" t="8164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4"/>
          <p:cNvSpPr/>
          <p:nvPr/>
        </p:nvSpPr>
        <p:spPr>
          <a:xfrm>
            <a:off x="-75" y="25"/>
            <a:ext cx="9144000" cy="5143500"/>
          </a:xfrm>
          <a:prstGeom prst="rect">
            <a:avLst/>
          </a:prstGeom>
          <a:solidFill>
            <a:srgbClr val="B2CFA6">
              <a:alpha val="33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24" title="c01f2615-94b9-4ba6-b550-6aad0980ef7b.png"/>
          <p:cNvPicPr preferRelativeResize="0"/>
          <p:nvPr/>
        </p:nvPicPr>
        <p:blipFill rotWithShape="1">
          <a:blip r:embed="rId4">
            <a:alphaModFix/>
          </a:blip>
          <a:srcRect b="1753" l="1412" r="2479" t="1375"/>
          <a:stretch/>
        </p:blipFill>
        <p:spPr>
          <a:xfrm>
            <a:off x="2149025" y="70850"/>
            <a:ext cx="4943549" cy="498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89" name="Google Shape;189;p25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5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919975" y="79119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Booking window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93" name="Google Shape;193;p25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125111" y="1145155"/>
            <a:ext cx="7576942" cy="2562159"/>
            <a:chOff x="64675" y="1412699"/>
            <a:chExt cx="8121052" cy="2746151"/>
          </a:xfrm>
        </p:grpSpPr>
        <p:pic>
          <p:nvPicPr>
            <p:cNvPr id="197" name="Google Shape;197;p25" title="Res by BW Americas.jpg"/>
            <p:cNvPicPr preferRelativeResize="0"/>
            <p:nvPr/>
          </p:nvPicPr>
          <p:blipFill rotWithShape="1">
            <a:blip r:embed="rId6">
              <a:alphaModFix/>
            </a:blip>
            <a:srcRect b="48105" l="0" r="0" t="12595"/>
            <a:stretch/>
          </p:blipFill>
          <p:spPr>
            <a:xfrm>
              <a:off x="64675" y="2629775"/>
              <a:ext cx="8121052" cy="12763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8" name="Google Shape;198;p25"/>
            <p:cNvGrpSpPr/>
            <p:nvPr/>
          </p:nvGrpSpPr>
          <p:grpSpPr>
            <a:xfrm>
              <a:off x="64675" y="1412699"/>
              <a:ext cx="8121052" cy="2746151"/>
              <a:chOff x="64675" y="1412699"/>
              <a:chExt cx="8121052" cy="2746151"/>
            </a:xfrm>
          </p:grpSpPr>
          <p:pic>
            <p:nvPicPr>
              <p:cNvPr id="199" name="Google Shape;199;p25" title="Res by BW Eastern Hemisphere.jpg"/>
              <p:cNvPicPr preferRelativeResize="0"/>
              <p:nvPr/>
            </p:nvPicPr>
            <p:blipFill rotWithShape="1">
              <a:blip r:embed="rId7">
                <a:alphaModFix/>
              </a:blip>
              <a:srcRect b="8990" l="0" r="0" t="64898"/>
              <a:stretch/>
            </p:blipFill>
            <p:spPr>
              <a:xfrm>
                <a:off x="64675" y="1781800"/>
                <a:ext cx="8121052" cy="847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0" name="Google Shape;200;p25" title="Res by BW Eastern Hemisphere.jpg"/>
              <p:cNvPicPr preferRelativeResize="0"/>
              <p:nvPr/>
            </p:nvPicPr>
            <p:blipFill rotWithShape="1">
              <a:blip r:embed="rId7">
                <a:alphaModFix/>
              </a:blip>
              <a:srcRect b="87735" l="0" r="0" t="899"/>
              <a:stretch/>
            </p:blipFill>
            <p:spPr>
              <a:xfrm>
                <a:off x="64675" y="1412699"/>
                <a:ext cx="8121052" cy="3691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1" name="Google Shape;201;p25" title="Res by BW Americas.jpg"/>
              <p:cNvPicPr preferRelativeResize="0"/>
              <p:nvPr/>
            </p:nvPicPr>
            <p:blipFill rotWithShape="1">
              <a:blip r:embed="rId6">
                <a:alphaModFix/>
              </a:blip>
              <a:srcRect b="1452" l="0" r="0" t="90765"/>
              <a:stretch/>
            </p:blipFill>
            <p:spPr>
              <a:xfrm>
                <a:off x="64675" y="3906100"/>
                <a:ext cx="8121052" cy="2527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2" name="Google Shape;202;p25"/>
          <p:cNvSpPr/>
          <p:nvPr/>
        </p:nvSpPr>
        <p:spPr>
          <a:xfrm>
            <a:off x="930525" y="1696187"/>
            <a:ext cx="1093500" cy="874800"/>
          </a:xfrm>
          <a:prstGeom prst="ellipse">
            <a:avLst/>
          </a:prstGeom>
          <a:noFill/>
          <a:ln cap="flat" cmpd="sng" w="28575">
            <a:solidFill>
              <a:srgbClr val="6AA9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5"/>
          <p:cNvSpPr/>
          <p:nvPr/>
        </p:nvSpPr>
        <p:spPr>
          <a:xfrm>
            <a:off x="5489525" y="1696176"/>
            <a:ext cx="1093500" cy="874800"/>
          </a:xfrm>
          <a:prstGeom prst="ellipse">
            <a:avLst/>
          </a:prstGeom>
          <a:noFill/>
          <a:ln cap="flat" cmpd="sng" w="28575">
            <a:solidFill>
              <a:srgbClr val="AF11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7746425" y="1145225"/>
            <a:ext cx="14070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increase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in the number of bookings confirmed to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depart within 7 days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Bookings made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60+ days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out is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shrinking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0" name="Google Shape;210;p26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11" name="Google Shape;211;p26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6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214" name="Google Shape;214;p26"/>
          <p:cNvSpPr txBox="1"/>
          <p:nvPr/>
        </p:nvSpPr>
        <p:spPr>
          <a:xfrm>
            <a:off x="919975" y="79119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Booking window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15" name="Google Shape;215;p26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6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8" name="Google Shape;218;p26"/>
          <p:cNvGrpSpPr/>
          <p:nvPr/>
        </p:nvGrpSpPr>
        <p:grpSpPr>
          <a:xfrm>
            <a:off x="125111" y="1145155"/>
            <a:ext cx="7576942" cy="2562159"/>
            <a:chOff x="64675" y="1412699"/>
            <a:chExt cx="8121052" cy="2746151"/>
          </a:xfrm>
        </p:grpSpPr>
        <p:pic>
          <p:nvPicPr>
            <p:cNvPr id="219" name="Google Shape;219;p26" title="Res by BW Americas.jpg"/>
            <p:cNvPicPr preferRelativeResize="0"/>
            <p:nvPr/>
          </p:nvPicPr>
          <p:blipFill rotWithShape="1">
            <a:blip r:embed="rId6">
              <a:alphaModFix/>
            </a:blip>
            <a:srcRect b="48105" l="0" r="0" t="12595"/>
            <a:stretch/>
          </p:blipFill>
          <p:spPr>
            <a:xfrm>
              <a:off x="64675" y="2629775"/>
              <a:ext cx="8121052" cy="12763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0" name="Google Shape;220;p26"/>
            <p:cNvGrpSpPr/>
            <p:nvPr/>
          </p:nvGrpSpPr>
          <p:grpSpPr>
            <a:xfrm>
              <a:off x="64675" y="1412699"/>
              <a:ext cx="8121052" cy="2746151"/>
              <a:chOff x="64675" y="1412699"/>
              <a:chExt cx="8121052" cy="2746151"/>
            </a:xfrm>
          </p:grpSpPr>
          <p:pic>
            <p:nvPicPr>
              <p:cNvPr id="221" name="Google Shape;221;p26" title="Res by BW Eastern Hemisphere.jpg"/>
              <p:cNvPicPr preferRelativeResize="0"/>
              <p:nvPr/>
            </p:nvPicPr>
            <p:blipFill rotWithShape="1">
              <a:blip r:embed="rId7">
                <a:alphaModFix/>
              </a:blip>
              <a:srcRect b="8990" l="0" r="0" t="64898"/>
              <a:stretch/>
            </p:blipFill>
            <p:spPr>
              <a:xfrm>
                <a:off x="64675" y="1781800"/>
                <a:ext cx="8121052" cy="847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2" name="Google Shape;222;p26" title="Res by BW Eastern Hemisphere.jpg"/>
              <p:cNvPicPr preferRelativeResize="0"/>
              <p:nvPr/>
            </p:nvPicPr>
            <p:blipFill rotWithShape="1">
              <a:blip r:embed="rId7">
                <a:alphaModFix/>
              </a:blip>
              <a:srcRect b="87735" l="0" r="0" t="899"/>
              <a:stretch/>
            </p:blipFill>
            <p:spPr>
              <a:xfrm>
                <a:off x="64675" y="1412699"/>
                <a:ext cx="8121052" cy="3691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3" name="Google Shape;223;p26" title="Res by BW Americas.jpg"/>
              <p:cNvPicPr preferRelativeResize="0"/>
              <p:nvPr/>
            </p:nvPicPr>
            <p:blipFill rotWithShape="1">
              <a:blip r:embed="rId6">
                <a:alphaModFix/>
              </a:blip>
              <a:srcRect b="1452" l="0" r="0" t="90765"/>
              <a:stretch/>
            </p:blipFill>
            <p:spPr>
              <a:xfrm>
                <a:off x="64675" y="3906100"/>
                <a:ext cx="8121052" cy="2527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24" name="Google Shape;224;p26"/>
          <p:cNvSpPr/>
          <p:nvPr/>
        </p:nvSpPr>
        <p:spPr>
          <a:xfrm>
            <a:off x="1571875" y="1571875"/>
            <a:ext cx="296700" cy="20871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6"/>
          <p:cNvSpPr/>
          <p:nvPr/>
        </p:nvSpPr>
        <p:spPr>
          <a:xfrm>
            <a:off x="6208875" y="1729050"/>
            <a:ext cx="279600" cy="6375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6"/>
          <p:cNvSpPr txBox="1"/>
          <p:nvPr/>
        </p:nvSpPr>
        <p:spPr>
          <a:xfrm>
            <a:off x="7702050" y="537950"/>
            <a:ext cx="1407000" cy="36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Almost 1 in 4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bookings are made to arrive within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7 days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(Europe and the US).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still sees the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highest %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of reservations in the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60 -179 days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category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32" name="Google Shape;232;p27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33" name="Google Shape;233;p27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7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919975" y="79119"/>
            <a:ext cx="7905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Booking window</a:t>
            </a:r>
            <a:endParaRPr>
              <a:solidFill>
                <a:srgbClr val="1C618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37" name="Google Shape;237;p27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40" name="Google Shape;240;p27"/>
          <p:cNvGrpSpPr/>
          <p:nvPr/>
        </p:nvGrpSpPr>
        <p:grpSpPr>
          <a:xfrm>
            <a:off x="80102" y="922266"/>
            <a:ext cx="7355348" cy="3588570"/>
            <a:chOff x="799275" y="1196689"/>
            <a:chExt cx="7161277" cy="3493885"/>
          </a:xfrm>
        </p:grpSpPr>
        <p:pic>
          <p:nvPicPr>
            <p:cNvPr id="241" name="Google Shape;241;p27" title="Western Revenue.jpg"/>
            <p:cNvPicPr preferRelativeResize="0"/>
            <p:nvPr/>
          </p:nvPicPr>
          <p:blipFill rotWithShape="1">
            <a:blip r:embed="rId6">
              <a:alphaModFix/>
            </a:blip>
            <a:srcRect b="88738" l="0" r="0" t="0"/>
            <a:stretch/>
          </p:blipFill>
          <p:spPr>
            <a:xfrm>
              <a:off x="799275" y="1196689"/>
              <a:ext cx="7161277" cy="453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27" title="Western Revenue.jpg"/>
            <p:cNvPicPr preferRelativeResize="0"/>
            <p:nvPr/>
          </p:nvPicPr>
          <p:blipFill rotWithShape="1">
            <a:blip r:embed="rId6">
              <a:alphaModFix/>
            </a:blip>
            <a:srcRect b="8080" l="0" r="0" t="64903"/>
            <a:stretch/>
          </p:blipFill>
          <p:spPr>
            <a:xfrm>
              <a:off x="799275" y="1650353"/>
              <a:ext cx="7161277" cy="1088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7" title="Eastern Revenue.jpg"/>
            <p:cNvPicPr preferRelativeResize="0"/>
            <p:nvPr/>
          </p:nvPicPr>
          <p:blipFill rotWithShape="1">
            <a:blip r:embed="rId7">
              <a:alphaModFix/>
            </a:blip>
            <a:srcRect b="48386" l="0" r="0" t="10915"/>
            <a:stretch/>
          </p:blipFill>
          <p:spPr>
            <a:xfrm>
              <a:off x="799275" y="2738650"/>
              <a:ext cx="7161277" cy="1639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7" title="Eastern Revenue.jpg"/>
            <p:cNvPicPr preferRelativeResize="0"/>
            <p:nvPr/>
          </p:nvPicPr>
          <p:blipFill rotWithShape="1">
            <a:blip r:embed="rId7">
              <a:alphaModFix/>
            </a:blip>
            <a:srcRect b="0" l="0" r="0" t="92242"/>
            <a:stretch/>
          </p:blipFill>
          <p:spPr>
            <a:xfrm>
              <a:off x="799275" y="4378074"/>
              <a:ext cx="7161277" cy="312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7"/>
          <p:cNvSpPr txBox="1"/>
          <p:nvPr/>
        </p:nvSpPr>
        <p:spPr>
          <a:xfrm>
            <a:off x="7435450" y="889150"/>
            <a:ext cx="1708500" cy="40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Less than 7 days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23%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reservations</a:t>
            </a:r>
            <a:r>
              <a:rPr lang="en" sz="10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12%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revenue (Eur)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26%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reservations: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11%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revenue (US)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60 - 179 days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26%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reservations: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33%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revenue (Eur)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23%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reservations: 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35%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of revenue (US) </a:t>
            </a:r>
            <a:endParaRPr b="1"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52" name="Google Shape;252;p28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255" name="Google Shape;255;p28"/>
          <p:cNvSpPr txBox="1"/>
          <p:nvPr/>
        </p:nvSpPr>
        <p:spPr>
          <a:xfrm>
            <a:off x="919975" y="79119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Booking window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56" name="Google Shape;256;p28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8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9" name="Google Shape;259;p28" title="Char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2400" y="873935"/>
            <a:ext cx="6421701" cy="38282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7061075" y="999660"/>
            <a:ext cx="1753500" cy="40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Strong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correlation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between Reservation Lead Time and Revenue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Impact on revenue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as we see this later booking trend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66" name="Google Shape;266;p29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67" name="Google Shape;267;p29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9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270" name="Google Shape;270;p29"/>
          <p:cNvSpPr txBox="1"/>
          <p:nvPr/>
        </p:nvSpPr>
        <p:spPr>
          <a:xfrm>
            <a:off x="919975" y="79119"/>
            <a:ext cx="7905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Booking window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71" name="Google Shape;271;p29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9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4" name="Google Shape;274;p29"/>
          <p:cNvGrpSpPr/>
          <p:nvPr/>
        </p:nvGrpSpPr>
        <p:grpSpPr>
          <a:xfrm>
            <a:off x="141199" y="1346665"/>
            <a:ext cx="7474149" cy="2593108"/>
            <a:chOff x="141198" y="1346671"/>
            <a:chExt cx="7106731" cy="2465635"/>
          </a:xfrm>
        </p:grpSpPr>
        <p:grpSp>
          <p:nvGrpSpPr>
            <p:cNvPr id="275" name="Google Shape;275;p29"/>
            <p:cNvGrpSpPr/>
            <p:nvPr/>
          </p:nvGrpSpPr>
          <p:grpSpPr>
            <a:xfrm>
              <a:off x="141198" y="1346671"/>
              <a:ext cx="7106729" cy="1345036"/>
              <a:chOff x="0" y="884125"/>
              <a:chExt cx="9144015" cy="1730618"/>
            </a:xfrm>
          </p:grpSpPr>
          <p:pic>
            <p:nvPicPr>
              <p:cNvPr id="276" name="Google Shape;276;p29" title="Res by LOS Americas.jpg"/>
              <p:cNvPicPr preferRelativeResize="0"/>
              <p:nvPr/>
            </p:nvPicPr>
            <p:blipFill rotWithShape="1">
              <a:blip r:embed="rId6">
                <a:alphaModFix/>
              </a:blip>
              <a:srcRect b="87057" l="0" r="0" t="0"/>
              <a:stretch/>
            </p:blipFill>
            <p:spPr>
              <a:xfrm>
                <a:off x="3" y="884125"/>
                <a:ext cx="9144013" cy="4732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29" title="Res by LOS Eastern Hemisphere.jpg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65614"/>
              <a:stretch/>
            </p:blipFill>
            <p:spPr>
              <a:xfrm>
                <a:off x="0" y="1357394"/>
                <a:ext cx="9144003" cy="1257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29" title="Res by LOS Eastern Hemisphere.jpg"/>
            <p:cNvPicPr preferRelativeResize="0"/>
            <p:nvPr/>
          </p:nvPicPr>
          <p:blipFill rotWithShape="1">
            <a:blip r:embed="rId7">
              <a:alphaModFix/>
            </a:blip>
            <a:srcRect b="0" l="0" r="0" t="90810"/>
            <a:stretch/>
          </p:blipFill>
          <p:spPr>
            <a:xfrm>
              <a:off x="141200" y="3551155"/>
              <a:ext cx="7106729" cy="261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29" title="Res by LOS Americas.jpg"/>
            <p:cNvPicPr preferRelativeResize="0"/>
            <p:nvPr/>
          </p:nvPicPr>
          <p:blipFill rotWithShape="1">
            <a:blip r:embed="rId6">
              <a:alphaModFix/>
            </a:blip>
            <a:srcRect b="48172" l="0" r="0" t="12405"/>
            <a:stretch/>
          </p:blipFill>
          <p:spPr>
            <a:xfrm>
              <a:off x="141200" y="2430774"/>
              <a:ext cx="7106729" cy="112037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80" name="Google Shape;280;p29"/>
          <p:cNvCxnSpPr/>
          <p:nvPr/>
        </p:nvCxnSpPr>
        <p:spPr>
          <a:xfrm flipH="1" rot="10800000">
            <a:off x="1266225" y="1938500"/>
            <a:ext cx="593700" cy="122400"/>
          </a:xfrm>
          <a:prstGeom prst="straightConnector1">
            <a:avLst/>
          </a:prstGeom>
          <a:noFill/>
          <a:ln cap="flat" cmpd="sng" w="28575">
            <a:solidFill>
              <a:srgbClr val="6AA94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1" name="Google Shape;281;p29"/>
          <p:cNvCxnSpPr/>
          <p:nvPr/>
        </p:nvCxnSpPr>
        <p:spPr>
          <a:xfrm>
            <a:off x="4117000" y="1820347"/>
            <a:ext cx="668400" cy="92100"/>
          </a:xfrm>
          <a:prstGeom prst="straightConnector1">
            <a:avLst/>
          </a:prstGeom>
          <a:noFill/>
          <a:ln cap="flat" cmpd="sng" w="28575">
            <a:solidFill>
              <a:srgbClr val="AF113A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" name="Google Shape;282;p29"/>
          <p:cNvCxnSpPr/>
          <p:nvPr/>
        </p:nvCxnSpPr>
        <p:spPr>
          <a:xfrm flipH="1" rot="10800000">
            <a:off x="2693600" y="1790050"/>
            <a:ext cx="593700" cy="122400"/>
          </a:xfrm>
          <a:prstGeom prst="straightConnector1">
            <a:avLst/>
          </a:prstGeom>
          <a:noFill/>
          <a:ln cap="flat" cmpd="sng" w="28575">
            <a:solidFill>
              <a:srgbClr val="6AA94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" name="Google Shape;283;p29"/>
          <p:cNvSpPr txBox="1"/>
          <p:nvPr/>
        </p:nvSpPr>
        <p:spPr>
          <a:xfrm>
            <a:off x="7685275" y="1346675"/>
            <a:ext cx="1407000" cy="25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Stay lengths continue to contract 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in Europe.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US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already seeing shorter stays</a:t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At the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expense</a:t>
            </a:r>
            <a:r>
              <a:rPr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of the traditional </a:t>
            </a:r>
            <a:r>
              <a:rPr b="1" lang="en" sz="12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7 nights.</a:t>
            </a:r>
            <a:endParaRPr b="1" sz="1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0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89" name="Google Shape;289;p30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90" name="Google Shape;290;p30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919975" y="79119"/>
            <a:ext cx="7905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Channel shifts: Europe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94" name="Google Shape;294;p30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0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7" name="Google Shape;297;p30" title="Europe ADR ABW ALOS.jpg"/>
          <p:cNvPicPr preferRelativeResize="0"/>
          <p:nvPr/>
        </p:nvPicPr>
        <p:blipFill rotWithShape="1">
          <a:blip r:embed="rId6">
            <a:alphaModFix/>
          </a:blip>
          <a:srcRect b="1464" l="722" r="65343" t="1580"/>
          <a:stretch/>
        </p:blipFill>
        <p:spPr>
          <a:xfrm>
            <a:off x="4983650" y="915625"/>
            <a:ext cx="2455199" cy="3312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8" name="Google Shape;298;p30" title="Europe ADR ABW ALOS.jpg"/>
          <p:cNvPicPr preferRelativeResize="0"/>
          <p:nvPr/>
        </p:nvPicPr>
        <p:blipFill rotWithShape="1">
          <a:blip r:embed="rId6">
            <a:alphaModFix/>
          </a:blip>
          <a:srcRect b="1464" l="35313" r="33092" t="1580"/>
          <a:stretch/>
        </p:blipFill>
        <p:spPr>
          <a:xfrm>
            <a:off x="297674" y="915625"/>
            <a:ext cx="2285998" cy="3312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" name="Google Shape;299;p30" title="Europe ADR ABW ALOS.jpg"/>
          <p:cNvPicPr preferRelativeResize="0"/>
          <p:nvPr/>
        </p:nvPicPr>
        <p:blipFill rotWithShape="1">
          <a:blip r:embed="rId6">
            <a:alphaModFix/>
          </a:blip>
          <a:srcRect b="1464" l="67488" r="752" t="1580"/>
          <a:stretch/>
        </p:blipFill>
        <p:spPr>
          <a:xfrm>
            <a:off x="2634725" y="915625"/>
            <a:ext cx="2297876" cy="3312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0" name="Google Shape;300;p30"/>
          <p:cNvSpPr/>
          <p:nvPr/>
        </p:nvSpPr>
        <p:spPr>
          <a:xfrm>
            <a:off x="7438850" y="915600"/>
            <a:ext cx="1320300" cy="331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15C7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+2.7pp</a:t>
            </a:r>
            <a:endParaRPr b="1" sz="19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24683D"/>
                </a:solidFill>
                <a:latin typeface="Poppins"/>
                <a:ea typeface="Poppins"/>
                <a:cs typeface="Poppins"/>
                <a:sym typeface="Poppins"/>
              </a:rPr>
              <a:t>+5.9pp</a:t>
            </a:r>
            <a:endParaRPr b="1" sz="1900">
              <a:solidFill>
                <a:srgbClr val="24683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7826B"/>
                </a:solidFill>
                <a:latin typeface="Poppins"/>
                <a:ea typeface="Poppins"/>
                <a:cs typeface="Poppins"/>
                <a:sym typeface="Poppins"/>
              </a:rPr>
              <a:t>-2.6pp</a:t>
            </a:r>
            <a:br>
              <a:rPr b="1" lang="en" sz="1900">
                <a:solidFill>
                  <a:srgbClr val="F7826B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1900">
                <a:solidFill>
                  <a:srgbClr val="F7826B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1900">
                <a:solidFill>
                  <a:srgbClr val="F7826B"/>
                </a:solidFill>
                <a:latin typeface="Poppins"/>
                <a:ea typeface="Poppins"/>
                <a:cs typeface="Poppins"/>
                <a:sym typeface="Poppins"/>
              </a:rPr>
              <a:t>+0.0pp</a:t>
            </a:r>
            <a:endParaRPr b="1" sz="1900">
              <a:solidFill>
                <a:srgbClr val="F7826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7826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AF113A"/>
                </a:solidFill>
                <a:latin typeface="Poppins"/>
                <a:ea typeface="Poppins"/>
                <a:cs typeface="Poppins"/>
                <a:sym typeface="Poppins"/>
              </a:rPr>
              <a:t>-5.8pp</a:t>
            </a:r>
            <a:endParaRPr b="1" sz="1900">
              <a:solidFill>
                <a:srgbClr val="AF113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3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06" name="Google Shape;306;p31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07" name="Google Shape;307;p31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1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919975" y="79119"/>
            <a:ext cx="7905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Changing Traveller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618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Channel shifts: North America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11" name="Google Shape;311;p31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31"/>
          <p:cNvSpPr/>
          <p:nvPr/>
        </p:nvSpPr>
        <p:spPr>
          <a:xfrm>
            <a:off x="7438850" y="980925"/>
            <a:ext cx="1320300" cy="32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15C7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24683D"/>
                </a:solidFill>
                <a:latin typeface="Poppins"/>
                <a:ea typeface="Poppins"/>
                <a:cs typeface="Poppins"/>
                <a:sym typeface="Poppins"/>
              </a:rPr>
              <a:t>+3.3pp</a:t>
            </a:r>
            <a:endParaRPr b="1" sz="1900">
              <a:solidFill>
                <a:srgbClr val="24683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200">
                <a:solidFill>
                  <a:srgbClr val="24683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1300">
              <a:solidFill>
                <a:srgbClr val="24683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9CF81"/>
                </a:solidFill>
                <a:latin typeface="Poppins"/>
                <a:ea typeface="Poppins"/>
                <a:cs typeface="Poppins"/>
                <a:sym typeface="Poppins"/>
              </a:rPr>
              <a:t>+0.1pp</a:t>
            </a:r>
            <a:endParaRPr b="1" sz="1900">
              <a:solidFill>
                <a:srgbClr val="99CF8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99CF8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99CF8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7826B"/>
                </a:solidFill>
                <a:latin typeface="Poppins"/>
                <a:ea typeface="Poppins"/>
                <a:cs typeface="Poppins"/>
                <a:sym typeface="Poppins"/>
              </a:rPr>
              <a:t>-1.3pp</a:t>
            </a:r>
            <a:endParaRPr b="1" sz="1900">
              <a:solidFill>
                <a:srgbClr val="F7826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F7826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F7826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AF113A"/>
                </a:solidFill>
                <a:latin typeface="Poppins"/>
                <a:ea typeface="Poppins"/>
                <a:cs typeface="Poppins"/>
                <a:sym typeface="Poppins"/>
              </a:rPr>
              <a:t>-2.0pp</a:t>
            </a:r>
            <a:endParaRPr b="1" sz="1900">
              <a:solidFill>
                <a:srgbClr val="AF113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900">
                <a:solidFill>
                  <a:srgbClr val="DB4F33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300">
              <a:solidFill>
                <a:srgbClr val="DB4F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5C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5" name="Google Shape;315;p31" title="North America 2.jpg"/>
          <p:cNvPicPr preferRelativeResize="0"/>
          <p:nvPr/>
        </p:nvPicPr>
        <p:blipFill rotWithShape="1">
          <a:blip r:embed="rId6">
            <a:alphaModFix/>
          </a:blip>
          <a:srcRect b="1531" l="794" r="65273" t="1522"/>
          <a:stretch/>
        </p:blipFill>
        <p:spPr>
          <a:xfrm>
            <a:off x="5041275" y="915600"/>
            <a:ext cx="2455199" cy="331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1" title="North America 2.jpg"/>
          <p:cNvPicPr preferRelativeResize="0"/>
          <p:nvPr/>
        </p:nvPicPr>
        <p:blipFill rotWithShape="1">
          <a:blip r:embed="rId6">
            <a:alphaModFix/>
          </a:blip>
          <a:srcRect b="1531" l="67463" r="719" t="1522"/>
          <a:stretch/>
        </p:blipFill>
        <p:spPr>
          <a:xfrm>
            <a:off x="2665325" y="915600"/>
            <a:ext cx="2302126" cy="331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1" title="North America 2.jpg"/>
          <p:cNvPicPr preferRelativeResize="0"/>
          <p:nvPr/>
        </p:nvPicPr>
        <p:blipFill rotWithShape="1">
          <a:blip r:embed="rId6">
            <a:alphaModFix/>
          </a:blip>
          <a:srcRect b="1531" l="35199" r="32982" t="1522"/>
          <a:stretch/>
        </p:blipFill>
        <p:spPr>
          <a:xfrm>
            <a:off x="289374" y="915600"/>
            <a:ext cx="2302126" cy="331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2"/>
          <p:cNvPicPr preferRelativeResize="0"/>
          <p:nvPr/>
        </p:nvPicPr>
        <p:blipFill rotWithShape="1">
          <a:blip r:embed="rId3">
            <a:alphaModFix/>
          </a:blip>
          <a:srcRect b="0" l="0" r="0" t="15604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/>
          <p:nvPr/>
        </p:nvSpPr>
        <p:spPr>
          <a:xfrm>
            <a:off x="75" y="0"/>
            <a:ext cx="9144000" cy="5143500"/>
          </a:xfrm>
          <a:prstGeom prst="rect">
            <a:avLst/>
          </a:prstGeom>
          <a:solidFill>
            <a:srgbClr val="D5A27E">
              <a:alpha val="3354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p32" title="3f61d516-bd49-4dfc-be5b-a7b4df3920ce.png"/>
          <p:cNvPicPr preferRelativeResize="0"/>
          <p:nvPr/>
        </p:nvPicPr>
        <p:blipFill rotWithShape="1">
          <a:blip r:embed="rId4">
            <a:alphaModFix/>
          </a:blip>
          <a:srcRect b="16634" l="1201" r="2681" t="2577"/>
          <a:stretch/>
        </p:blipFill>
        <p:spPr>
          <a:xfrm>
            <a:off x="2100300" y="494173"/>
            <a:ext cx="4943549" cy="415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3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3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333" name="Google Shape;333;p33"/>
          <p:cNvSpPr txBox="1"/>
          <p:nvPr/>
        </p:nvSpPr>
        <p:spPr>
          <a:xfrm>
            <a:off x="919975" y="79124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ITALY 2024 v 2025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34" name="Google Shape;334;p33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3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7" name="Google Shape;337;p33"/>
          <p:cNvPicPr preferRelativeResize="0"/>
          <p:nvPr/>
        </p:nvPicPr>
        <p:blipFill rotWithShape="1">
          <a:blip r:embed="rId6">
            <a:alphaModFix/>
          </a:blip>
          <a:srcRect b="16435" l="22596" r="22437" t="11699"/>
          <a:stretch/>
        </p:blipFill>
        <p:spPr>
          <a:xfrm>
            <a:off x="61737" y="141100"/>
            <a:ext cx="837700" cy="4876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8" name="Google Shape;338;p33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+11%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€30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€34</a:t>
            </a:r>
            <a:endParaRPr b="1" sz="24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9" name="Google Shape;339;p33" title="calend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3" title="euro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2076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3" title="ho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8487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3"/>
          <p:cNvSpPr txBox="1"/>
          <p:nvPr/>
        </p:nvSpPr>
        <p:spPr>
          <a:xfrm>
            <a:off x="3543688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  <a:r>
              <a:rPr lang="en" sz="1500">
                <a:solidFill>
                  <a:srgbClr val="6AA94F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6AA9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33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44" name="Google Shape;344;p33"/>
          <p:cNvGraphicFramePr/>
          <p:nvPr/>
        </p:nvGraphicFramePr>
        <p:xfrm>
          <a:off x="3098288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rgbClr val="FFFFFF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rgbClr val="FFFFFF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18%</a:t>
                      </a:r>
                      <a:endParaRPr sz="1300">
                        <a:solidFill>
                          <a:srgbClr val="FFFFFF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20%</a:t>
                      </a:r>
                      <a:endParaRPr sz="1300">
                        <a:solidFill>
                          <a:srgbClr val="FFFFFF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5" name="Google Shape;345;p33"/>
          <p:cNvSpPr txBox="1"/>
          <p:nvPr/>
        </p:nvSpPr>
        <p:spPr>
          <a:xfrm>
            <a:off x="5039488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0.6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33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47" name="Google Shape;347;p33"/>
          <p:cNvGraphicFramePr/>
          <p:nvPr/>
        </p:nvGraphicFramePr>
        <p:xfrm>
          <a:off x="4669063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172€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171€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8" name="Google Shape;348;p33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33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0" name="Google Shape;350;p33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63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3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52" name="Google Shape;352;p33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79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3" name="Google Shape;353;p33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3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3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17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33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3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58" name="Google Shape;358;p33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79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59" name="Google Shape;359;p33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4.9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60" name="Google Shape;360;p33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+1.4pp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+0.8pp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+4.2pp</a:t>
                      </a:r>
                      <a:b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-0.5pp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-5.3pp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34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4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368" name="Google Shape;368;p34"/>
          <p:cNvSpPr txBox="1"/>
          <p:nvPr/>
        </p:nvSpPr>
        <p:spPr>
          <a:xfrm>
            <a:off x="919975" y="79122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Spain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2024 v 2025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69" name="Google Shape;369;p34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4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34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4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4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4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6" name="Google Shape;37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37" y="132525"/>
            <a:ext cx="837699" cy="48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4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+8%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€51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€55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8" name="Google Shape;378;p34" title="euro (1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076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4" title="ho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8487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4"/>
          <p:cNvSpPr txBox="1"/>
          <p:nvPr/>
        </p:nvSpPr>
        <p:spPr>
          <a:xfrm>
            <a:off x="3543688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34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82" name="Google Shape;382;p34"/>
          <p:cNvGraphicFramePr/>
          <p:nvPr/>
        </p:nvGraphicFramePr>
        <p:xfrm>
          <a:off x="3098288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34%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36%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3" name="Google Shape;383;p34"/>
          <p:cNvSpPr txBox="1"/>
          <p:nvPr/>
        </p:nvSpPr>
        <p:spPr>
          <a:xfrm>
            <a:off x="5039488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34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85" name="Google Shape;385;p34"/>
          <p:cNvGraphicFramePr/>
          <p:nvPr/>
        </p:nvGraphicFramePr>
        <p:xfrm>
          <a:off x="4669063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150€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154€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86" name="Google Shape;386;p34" title="calenda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4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34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9" name="Google Shape;389;p34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63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90" name="Google Shape;390;p34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6.27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5.39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1" name="Google Shape;391;p34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92" name="Google Shape;392;p34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51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3" name="Google Shape;393;p34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94" name="Google Shape;394;p34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-0.2pp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+4.7pp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-2.1pp</a:t>
                      </a:r>
                      <a:b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-0.5pp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-2.0pp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5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402" name="Google Shape;402;p35"/>
          <p:cNvSpPr txBox="1"/>
          <p:nvPr/>
        </p:nvSpPr>
        <p:spPr>
          <a:xfrm>
            <a:off x="919975" y="79122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Portugal 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2024 v 2025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03" name="Google Shape;403;p35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5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6" name="Google Shape;406;p35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5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5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5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5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35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35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35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4" name="Google Shape;41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00" y="141100"/>
            <a:ext cx="852175" cy="4876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5" name="Google Shape;415;p35" title="calend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5" title="euro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2051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5" title="ho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8462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5"/>
          <p:cNvSpPr txBox="1"/>
          <p:nvPr/>
        </p:nvSpPr>
        <p:spPr>
          <a:xfrm>
            <a:off x="3543663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8.2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19" name="Google Shape;419;p35"/>
          <p:cNvGraphicFramePr/>
          <p:nvPr/>
        </p:nvGraphicFramePr>
        <p:xfrm>
          <a:off x="3098263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45%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41%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0" name="Google Shape;420;p35"/>
          <p:cNvSpPr txBox="1"/>
          <p:nvPr/>
        </p:nvSpPr>
        <p:spPr>
          <a:xfrm>
            <a:off x="5039463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21" name="Google Shape;421;p35"/>
          <p:cNvGraphicFramePr/>
          <p:nvPr/>
        </p:nvGraphicFramePr>
        <p:xfrm>
          <a:off x="4669038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158€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172€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2" name="Google Shape;422;p35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27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23" name="Google Shape;423;p35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38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4" name="Google Shape;424;p35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5.58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4.17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25" name="Google Shape;425;p35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55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6" name="Google Shape;426;p35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7" name="Google Shape;427;p35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FLAT</a:t>
            </a:r>
            <a:endParaRPr sz="2800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€71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€71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28" name="Google Shape;428;p35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+1.6pp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-1.7pp</a:t>
                      </a:r>
                      <a:b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+2.5pp</a:t>
                      </a:r>
                      <a:b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-0.8pp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-1.6pp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36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6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436" name="Google Shape;436;p36"/>
          <p:cNvSpPr txBox="1"/>
          <p:nvPr/>
        </p:nvSpPr>
        <p:spPr>
          <a:xfrm>
            <a:off x="919975" y="79122"/>
            <a:ext cx="7905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France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2024 v 2025</a:t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37" name="Google Shape;437;p36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6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0" name="Google Shape;440;p36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6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6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6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6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36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36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p36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48" name="Google Shape;44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38" y="141100"/>
            <a:ext cx="837700" cy="4876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9" name="Google Shape;449;p36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+19%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€46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€55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0" name="Google Shape;450;p36" title="calend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6" title="euro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2076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6" title="ho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8487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6"/>
          <p:cNvSpPr txBox="1"/>
          <p:nvPr/>
        </p:nvSpPr>
        <p:spPr>
          <a:xfrm>
            <a:off x="3543688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54" name="Google Shape;454;p36"/>
          <p:cNvGraphicFramePr/>
          <p:nvPr/>
        </p:nvGraphicFramePr>
        <p:xfrm>
          <a:off x="3098288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25%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28%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55" name="Google Shape;455;p36"/>
          <p:cNvSpPr txBox="1"/>
          <p:nvPr/>
        </p:nvSpPr>
        <p:spPr>
          <a:xfrm>
            <a:off x="5039488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56" name="Google Shape;456;p36"/>
          <p:cNvGraphicFramePr/>
          <p:nvPr/>
        </p:nvGraphicFramePr>
        <p:xfrm>
          <a:off x="4669063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186€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198€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57" name="Google Shape;457;p36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8" name="Google Shape;458;p36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63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9" name="Google Shape;459;p36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5.0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4.6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60" name="Google Shape;460;p36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45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1" name="Google Shape;461;p36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1.8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62" name="Google Shape;462;p36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-0.5pp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+2.2pp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-1.1pp</a:t>
                      </a:r>
                      <a:b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+0.1pp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-0.8pp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7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7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470" name="Google Shape;470;p37"/>
          <p:cNvSpPr txBox="1"/>
          <p:nvPr/>
        </p:nvSpPr>
        <p:spPr>
          <a:xfrm>
            <a:off x="919975" y="79122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Greece 2024 v 2025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71" name="Google Shape;471;p37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7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37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7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7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7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37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0" name="Google Shape;480;p37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1" name="Google Shape;481;p37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2" name="Google Shape;482;p37" title="calenda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145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7" title="euro (1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2801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7" title="ho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09212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7"/>
          <p:cNvSpPr txBox="1"/>
          <p:nvPr/>
        </p:nvSpPr>
        <p:spPr>
          <a:xfrm>
            <a:off x="3624413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86" name="Google Shape;486;p37"/>
          <p:cNvGraphicFramePr/>
          <p:nvPr/>
        </p:nvGraphicFramePr>
        <p:xfrm>
          <a:off x="3179013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31%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33%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7" name="Google Shape;487;p37"/>
          <p:cNvSpPr txBox="1"/>
          <p:nvPr/>
        </p:nvSpPr>
        <p:spPr>
          <a:xfrm>
            <a:off x="5120213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88" name="Google Shape;488;p37"/>
          <p:cNvGraphicFramePr/>
          <p:nvPr/>
        </p:nvGraphicFramePr>
        <p:xfrm>
          <a:off x="4749788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135€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138€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9" name="Google Shape;489;p37"/>
          <p:cNvSpPr txBox="1"/>
          <p:nvPr/>
        </p:nvSpPr>
        <p:spPr>
          <a:xfrm>
            <a:off x="357305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0.5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0" name="Google Shape;490;p37" title="clock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6888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91" name="Google Shape;491;p37"/>
          <p:cNvGraphicFramePr/>
          <p:nvPr/>
        </p:nvGraphicFramePr>
        <p:xfrm>
          <a:off x="312762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4.4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4.3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92" name="Google Shape;492;p37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45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3" name="Google Shape;493;p37"/>
          <p:cNvSpPr txBox="1"/>
          <p:nvPr/>
        </p:nvSpPr>
        <p:spPr>
          <a:xfrm>
            <a:off x="508361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2.7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37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+8%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€42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€45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495" name="Google Shape;495;p37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+0.9pp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+3.3pp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-3.1pp</a:t>
                      </a:r>
                      <a:b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</a:b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-0.5pp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-1.2pp</a:t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96" name="Google Shape;496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613" y="141100"/>
            <a:ext cx="811951" cy="48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38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504" name="Google Shape;504;p38"/>
          <p:cNvSpPr txBox="1"/>
          <p:nvPr/>
        </p:nvSpPr>
        <p:spPr>
          <a:xfrm>
            <a:off x="919975" y="79122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Denmark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2024 v 2025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05" name="Google Shape;505;p38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8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8" name="Google Shape;508;p38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8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8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8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8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3" name="Google Shape;513;p38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4" name="Google Shape;514;p38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5" name="Google Shape;515;p38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16" name="Google Shape;51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925" y="141101"/>
            <a:ext cx="643314" cy="48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38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+7.7%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€48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€52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18" name="Google Shape;518;p38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-1.3pp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+3.2pp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+0.1pp</a:t>
                      </a:r>
                      <a:endParaRPr b="1" sz="1500">
                        <a:solidFill>
                          <a:srgbClr val="F7826B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-2.1pp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19" name="Google Shape;519;p38" title="calend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8" title="euro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2076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8" title="ho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8487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8"/>
          <p:cNvSpPr txBox="1"/>
          <p:nvPr/>
        </p:nvSpPr>
        <p:spPr>
          <a:xfrm>
            <a:off x="3543688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2.7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23" name="Google Shape;523;p38"/>
          <p:cNvGraphicFramePr/>
          <p:nvPr/>
        </p:nvGraphicFramePr>
        <p:xfrm>
          <a:off x="3098288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29%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30%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4" name="Google Shape;524;p38"/>
          <p:cNvSpPr txBox="1"/>
          <p:nvPr/>
        </p:nvSpPr>
        <p:spPr>
          <a:xfrm>
            <a:off x="5039488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4.8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25" name="Google Shape;525;p38"/>
          <p:cNvGraphicFramePr/>
          <p:nvPr/>
        </p:nvGraphicFramePr>
        <p:xfrm>
          <a:off x="4669063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166€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174€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6" name="Google Shape;526;p38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2.7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7" name="Google Shape;527;p38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63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8" name="Google Shape;528;p38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6.7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6.6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29" name="Google Shape;529;p38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103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0" name="Google Shape;530;p38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3.6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618D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39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9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538" name="Google Shape;538;p39"/>
          <p:cNvSpPr txBox="1"/>
          <p:nvPr/>
        </p:nvSpPr>
        <p:spPr>
          <a:xfrm>
            <a:off x="986011" y="79122"/>
            <a:ext cx="7905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Europe at the Heart of the Story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United Kingdom</a:t>
            </a: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2024 v 2025</a:t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39" name="Google Shape;539;p39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9"/>
          <p:cNvSpPr txBox="1"/>
          <p:nvPr/>
        </p:nvSpPr>
        <p:spPr>
          <a:xfrm>
            <a:off x="158150" y="4822600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2" name="Google Shape;542;p39"/>
          <p:cNvSpPr/>
          <p:nvPr/>
        </p:nvSpPr>
        <p:spPr>
          <a:xfrm>
            <a:off x="4484648" y="1470725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9"/>
          <p:cNvSpPr/>
          <p:nvPr/>
        </p:nvSpPr>
        <p:spPr>
          <a:xfrm rot="-5400000">
            <a:off x="3729475" y="2201462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9"/>
          <p:cNvSpPr/>
          <p:nvPr/>
        </p:nvSpPr>
        <p:spPr>
          <a:xfrm>
            <a:off x="4484611" y="2865350"/>
            <a:ext cx="25200" cy="11010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9"/>
          <p:cNvSpPr/>
          <p:nvPr/>
        </p:nvSpPr>
        <p:spPr>
          <a:xfrm rot="-5400000">
            <a:off x="5272750" y="2192675"/>
            <a:ext cx="26700" cy="1028700"/>
          </a:xfrm>
          <a:prstGeom prst="rect">
            <a:avLst/>
          </a:prstGeom>
          <a:solidFill>
            <a:srgbClr val="EEEEEE">
              <a:alpha val="30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9"/>
          <p:cNvSpPr txBox="1"/>
          <p:nvPr/>
        </p:nvSpPr>
        <p:spPr>
          <a:xfrm>
            <a:off x="3098213" y="183387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Paid Occupancy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7" name="Google Shape;547;p39"/>
          <p:cNvSpPr txBox="1"/>
          <p:nvPr/>
        </p:nvSpPr>
        <p:spPr>
          <a:xfrm>
            <a:off x="4668988" y="1828413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ADR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8" name="Google Shape;548;p39"/>
          <p:cNvSpPr txBox="1"/>
          <p:nvPr/>
        </p:nvSpPr>
        <p:spPr>
          <a:xfrm>
            <a:off x="3098200" y="3197550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Length of Stay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39"/>
          <p:cNvSpPr txBox="1"/>
          <p:nvPr/>
        </p:nvSpPr>
        <p:spPr>
          <a:xfrm>
            <a:off x="4661988" y="3200665"/>
            <a:ext cx="123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Booking Window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0" name="Google Shape;55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337" y="141100"/>
            <a:ext cx="923853" cy="48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39"/>
          <p:cNvSpPr/>
          <p:nvPr/>
        </p:nvSpPr>
        <p:spPr>
          <a:xfrm>
            <a:off x="225694" y="1634562"/>
            <a:ext cx="2335800" cy="22029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REVPAR</a:t>
            </a:r>
            <a:br>
              <a:rPr lang="en" sz="21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3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+7%</a:t>
            </a:r>
            <a:endParaRPr sz="2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2024: €61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2025: </a:t>
            </a:r>
            <a:r>
              <a:rPr b="1"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€65</a:t>
            </a:r>
            <a:endParaRPr b="1" sz="3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52" name="Google Shape;552;p39"/>
          <p:cNvGraphicFramePr/>
          <p:nvPr/>
        </p:nvGraphicFramePr>
        <p:xfrm>
          <a:off x="6403938" y="14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1202025"/>
                <a:gridCol w="1215075"/>
              </a:tblGrid>
              <a:tr h="4912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CHANNEL SHIFT</a:t>
                      </a:r>
                      <a:endParaRPr sz="1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9778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Direct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Airbnb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Booking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VRBO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500">
                          <a:solidFill>
                            <a:srgbClr val="F782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-3.3pp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+2.3pp</a:t>
                      </a:r>
                      <a:endParaRPr b="1" sz="1500">
                        <a:solidFill>
                          <a:srgbClr val="99CF8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99CF8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+3.7pp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+1.1pp</a:t>
                      </a:r>
                      <a:endParaRPr b="1" sz="15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-2.9pp</a:t>
                      </a:r>
                      <a:endParaRPr b="1" sz="1500">
                        <a:solidFill>
                          <a:srgbClr val="F7826B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53" name="Google Shape;553;p39" title="calend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100" y="2928507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9" title="euro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2076" y="1529836"/>
            <a:ext cx="327875" cy="3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9" title="ho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8487" y="1539738"/>
            <a:ext cx="327875" cy="32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9"/>
          <p:cNvSpPr txBox="1"/>
          <p:nvPr/>
        </p:nvSpPr>
        <p:spPr>
          <a:xfrm>
            <a:off x="3543688" y="1507663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B2CF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57" name="Google Shape;557;p39"/>
          <p:cNvGraphicFramePr/>
          <p:nvPr/>
        </p:nvGraphicFramePr>
        <p:xfrm>
          <a:off x="3098288" y="208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35%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3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36%</a:t>
                      </a:r>
                      <a:endParaRPr sz="13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8" name="Google Shape;558;p39"/>
          <p:cNvSpPr txBox="1"/>
          <p:nvPr/>
        </p:nvSpPr>
        <p:spPr>
          <a:xfrm>
            <a:off x="5039488" y="1502200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r>
              <a:rPr lang="en" sz="26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r>
              <a:rPr lang="en" sz="1500">
                <a:solidFill>
                  <a:srgbClr val="B2CFA6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59" name="Google Shape;559;p39"/>
          <p:cNvGraphicFramePr/>
          <p:nvPr/>
        </p:nvGraphicFramePr>
        <p:xfrm>
          <a:off x="4669063" y="2078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175€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182€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0" name="Google Shape;560;p39"/>
          <p:cNvSpPr txBox="1"/>
          <p:nvPr/>
        </p:nvSpPr>
        <p:spPr>
          <a:xfrm>
            <a:off x="3543700" y="2854825"/>
            <a:ext cx="11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3.6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1" name="Google Shape;561;p39" title="clock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6163" y="2933450"/>
            <a:ext cx="312500" cy="3125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2" name="Google Shape;562;p39"/>
          <p:cNvGraphicFramePr/>
          <p:nvPr/>
        </p:nvGraphicFramePr>
        <p:xfrm>
          <a:off x="3098275" y="344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5.25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5.06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563" name="Google Shape;563;p39"/>
          <p:cNvGraphicFramePr/>
          <p:nvPr/>
        </p:nvGraphicFramePr>
        <p:xfrm>
          <a:off x="4662063" y="3450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{D8C49449-EF08-4212-B114-B55E42FA01F4}</a:tableStyleId>
              </a:tblPr>
              <a:tblGrid>
                <a:gridCol w="617025"/>
                <a:gridCol w="617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</a:t>
                      </a:r>
                      <a:b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</a:b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100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b="1" sz="12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93</a:t>
                      </a:r>
                      <a:endParaRPr sz="1200">
                        <a:solidFill>
                          <a:schemeClr val="lt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4" name="Google Shape;564;p39"/>
          <p:cNvSpPr txBox="1"/>
          <p:nvPr/>
        </p:nvSpPr>
        <p:spPr>
          <a:xfrm>
            <a:off x="5054265" y="2854825"/>
            <a:ext cx="9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r>
              <a:rPr lang="en" sz="26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6.7</a:t>
            </a:r>
            <a:r>
              <a:rPr lang="en" sz="1500">
                <a:solidFill>
                  <a:srgbClr val="EA9999"/>
                </a:solidFill>
                <a:latin typeface="Poppins"/>
                <a:ea typeface="Poppins"/>
                <a:cs typeface="Poppins"/>
                <a:sym typeface="Poppins"/>
              </a:rPr>
              <a:t>%</a:t>
            </a:r>
            <a:endParaRPr sz="1500">
              <a:solidFill>
                <a:srgbClr val="EA99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05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0"/>
          <p:cNvPicPr preferRelativeResize="0"/>
          <p:nvPr/>
        </p:nvPicPr>
        <p:blipFill rotWithShape="1">
          <a:blip r:embed="rId4">
            <a:alphaModFix/>
          </a:blip>
          <a:srcRect b="0" l="0" r="0" t="28586"/>
          <a:stretch/>
        </p:blipFill>
        <p:spPr>
          <a:xfrm>
            <a:off x="0" y="25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0"/>
          <p:cNvSpPr/>
          <p:nvPr/>
        </p:nvSpPr>
        <p:spPr>
          <a:xfrm>
            <a:off x="0" y="25"/>
            <a:ext cx="9144000" cy="5143500"/>
          </a:xfrm>
          <a:prstGeom prst="rect">
            <a:avLst/>
          </a:prstGeom>
          <a:solidFill>
            <a:srgbClr val="F6BEB7">
              <a:alpha val="241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2" name="Google Shape;572;p40" title="ChatGPT Image Oct 23, 2025, 09_09_43 PM.png"/>
          <p:cNvPicPr preferRelativeResize="0"/>
          <p:nvPr/>
        </p:nvPicPr>
        <p:blipFill rotWithShape="1">
          <a:blip r:embed="rId5">
            <a:alphaModFix/>
          </a:blip>
          <a:srcRect b="22641" l="3663" r="3347" t="1835"/>
          <a:stretch/>
        </p:blipFill>
        <p:spPr>
          <a:xfrm>
            <a:off x="2180613" y="669225"/>
            <a:ext cx="4782774" cy="388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41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79" name="Google Shape;579;p41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580" name="Google Shape;580;p41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41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583" name="Google Shape;583;p41"/>
          <p:cNvSpPr txBox="1"/>
          <p:nvPr/>
        </p:nvSpPr>
        <p:spPr>
          <a:xfrm>
            <a:off x="919975" y="79119"/>
            <a:ext cx="7905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Turning Tide of Travel 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Shifts in travel patterns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84" name="Google Shape;584;p41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41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87" name="Google Shape;58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875" y="847318"/>
            <a:ext cx="6074100" cy="3796283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1"/>
          <p:cNvSpPr txBox="1"/>
          <p:nvPr/>
        </p:nvSpPr>
        <p:spPr>
          <a:xfrm>
            <a:off x="6609475" y="1140250"/>
            <a:ext cx="2254200" cy="3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Shifts</a:t>
            </a:r>
            <a:r>
              <a:rPr b="1" i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in global travel patterns</a:t>
            </a:r>
            <a:endParaRPr b="1" i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U.S. outbound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recovery to 2019 remains strong with August 2025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up 22%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Foreign arrivals to the U.S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. returned briefly to 2019 levels, but since January 2025 have been worsening.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continued gap between inbound and outbound travel highlights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pressure on US domestic markets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to compensate for reduced international visitors.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2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94" name="Google Shape;594;p42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595" name="Google Shape;595;p42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2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598" name="Google Shape;598;p42"/>
          <p:cNvSpPr txBox="1"/>
          <p:nvPr/>
        </p:nvSpPr>
        <p:spPr>
          <a:xfrm>
            <a:off x="919975" y="79119"/>
            <a:ext cx="7905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Turning Tide of Travel 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Shifts in travel patterns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99" name="Google Shape;599;p42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2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January 1 - August 10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02" name="Google Shape;60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425" y="860299"/>
            <a:ext cx="4744150" cy="37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2"/>
          <p:cNvSpPr txBox="1"/>
          <p:nvPr/>
        </p:nvSpPr>
        <p:spPr>
          <a:xfrm>
            <a:off x="5469000" y="1297650"/>
            <a:ext cx="34812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Canada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is the largest international feeder market for U.S. Vacation Rentals and the impact of the boycotts is obvious.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Domestic Canadian travel is down 11%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YoY, reflecting overall softness in the Canadian travel economy.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Canadian Travel to the U.S. is down a significant 34%,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displaying economic concerns, or geopolitical influences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3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9" name="Google Shape;609;p43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10" name="Google Shape;610;p43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43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613" name="Google Shape;613;p43"/>
          <p:cNvSpPr txBox="1"/>
          <p:nvPr/>
        </p:nvSpPr>
        <p:spPr>
          <a:xfrm>
            <a:off x="919975" y="79119"/>
            <a:ext cx="7905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Turning Tide of Travel 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Shifts in travel patterns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14" name="Google Shape;614;p43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43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January 1 - August 10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7" name="Google Shape;617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400" y="858975"/>
            <a:ext cx="5696635" cy="4069025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3"/>
          <p:cNvSpPr txBox="1"/>
          <p:nvPr/>
        </p:nvSpPr>
        <p:spPr>
          <a:xfrm>
            <a:off x="6228350" y="1236600"/>
            <a:ext cx="2763000" cy="3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While broader travel trends may seem concerning, it’s crucial to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understand the specific dynamics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of your market.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Some destinations, like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Washington D.C., Orlando, and Hawaii,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are more reliant on international travelers and may feel a sharper impact from any slowdown.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In contrast, markets like 30A and Lake Tahoe—with only 1% international demand—are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less exposed to fluctuations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in inbound international travel.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4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24" name="Google Shape;624;p44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44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628" name="Google Shape;628;p44"/>
          <p:cNvSpPr txBox="1"/>
          <p:nvPr/>
        </p:nvSpPr>
        <p:spPr>
          <a:xfrm>
            <a:off x="919975" y="79119"/>
            <a:ext cx="79053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Turning Tide of Travel 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Events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29" name="Google Shape;629;p44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4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32" name="Google Shape;632;p44"/>
          <p:cNvGrpSpPr/>
          <p:nvPr/>
        </p:nvGrpSpPr>
        <p:grpSpPr>
          <a:xfrm>
            <a:off x="274475" y="919487"/>
            <a:ext cx="5874844" cy="3783176"/>
            <a:chOff x="399249" y="653974"/>
            <a:chExt cx="5772668" cy="3717379"/>
          </a:xfrm>
        </p:grpSpPr>
        <p:pic>
          <p:nvPicPr>
            <p:cNvPr id="633" name="Google Shape;633;p4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22216" y="653975"/>
              <a:ext cx="4049701" cy="3717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44"/>
            <p:cNvPicPr preferRelativeResize="0"/>
            <p:nvPr/>
          </p:nvPicPr>
          <p:blipFill rotWithShape="1">
            <a:blip r:embed="rId7">
              <a:alphaModFix/>
            </a:blip>
            <a:srcRect b="1593" l="17546" r="16685" t="1815"/>
            <a:stretch/>
          </p:blipFill>
          <p:spPr>
            <a:xfrm>
              <a:off x="399249" y="653974"/>
              <a:ext cx="1722978" cy="37173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5" name="Google Shape;635;p44"/>
          <p:cNvSpPr txBox="1"/>
          <p:nvPr/>
        </p:nvSpPr>
        <p:spPr>
          <a:xfrm>
            <a:off x="6156675" y="1779971"/>
            <a:ext cx="2918700" cy="25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24% drop in per property revenue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- summer 2025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Increase in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supply (200%)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Increase in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demand (+229% falling to +166%)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post month of Olympics.</a:t>
            </a:r>
            <a:b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34% more bookings but occupancy dropped; 21% to 15%</a:t>
            </a:r>
            <a:endParaRPr b="1"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○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Average booking window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fell 31% to 22 days 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○"/>
            </a:pP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Average length of stay 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fell 21% to 3.9 days (-1 day)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6" name="Google Shape;636;p44"/>
          <p:cNvSpPr txBox="1"/>
          <p:nvPr/>
        </p:nvSpPr>
        <p:spPr>
          <a:xfrm>
            <a:off x="6434632" y="966670"/>
            <a:ext cx="25866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i="1" lang="en" sz="18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Events - Scrutinise the Opportunity</a:t>
            </a: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5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42" name="Google Shape;642;p45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43" name="Google Shape;643;p45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45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646" name="Google Shape;646;p45"/>
          <p:cNvSpPr txBox="1"/>
          <p:nvPr/>
        </p:nvSpPr>
        <p:spPr>
          <a:xfrm>
            <a:off x="919975" y="79123"/>
            <a:ext cx="79053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Turning Tide of Travel 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Events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47" name="Google Shape;647;p45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45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50" name="Google Shape;650;p45" title="US Growth and Churn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8513" y="995463"/>
            <a:ext cx="3937623" cy="234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5" title="Europe Growth and Churn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7863" y="995463"/>
            <a:ext cx="3937623" cy="234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45"/>
          <p:cNvSpPr txBox="1"/>
          <p:nvPr/>
        </p:nvSpPr>
        <p:spPr>
          <a:xfrm>
            <a:off x="281825" y="3603603"/>
            <a:ext cx="86949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property managers are seeing a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net growth in their portfolio sizes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in both Europe and the US.</a:t>
            </a:r>
            <a:b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Nett growth in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Europe</a:t>
            </a: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is back to 2023 growth, driven by </a:t>
            </a:r>
            <a: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reduced churn</a:t>
            </a:r>
            <a:br>
              <a:rPr b="1"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1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1C618D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Both European and US property managers, seeing an Improvement on 2024 inventory growth</a:t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6"/>
          <p:cNvSpPr/>
          <p:nvPr/>
        </p:nvSpPr>
        <p:spPr>
          <a:xfrm>
            <a:off x="0" y="25"/>
            <a:ext cx="9144000" cy="5143500"/>
          </a:xfrm>
          <a:prstGeom prst="rect">
            <a:avLst/>
          </a:prstGeom>
          <a:solidFill>
            <a:srgbClr val="FBAAAA">
              <a:alpha val="241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9" name="Google Shape;65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6" title="ChatGPT Image Oct 23, 2025, 09_21_55 PM.png"/>
          <p:cNvPicPr preferRelativeResize="0"/>
          <p:nvPr/>
        </p:nvPicPr>
        <p:blipFill rotWithShape="1">
          <a:blip r:embed="rId5">
            <a:alphaModFix/>
          </a:blip>
          <a:srcRect b="54431" l="3277" r="4129" t="15541"/>
          <a:stretch/>
        </p:blipFill>
        <p:spPr>
          <a:xfrm>
            <a:off x="2395650" y="833695"/>
            <a:ext cx="4352699" cy="141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6" title="ChatGPT Image Oct 23, 2025, 09_21_55 PM.png"/>
          <p:cNvPicPr preferRelativeResize="0"/>
          <p:nvPr/>
        </p:nvPicPr>
        <p:blipFill rotWithShape="1">
          <a:blip r:embed="rId5">
            <a:alphaModFix/>
          </a:blip>
          <a:srcRect b="20633" l="3277" r="4129" t="45085"/>
          <a:stretch/>
        </p:blipFill>
        <p:spPr>
          <a:xfrm>
            <a:off x="2475562" y="2362550"/>
            <a:ext cx="4192876" cy="155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7"/>
          <p:cNvSpPr txBox="1"/>
          <p:nvPr/>
        </p:nvSpPr>
        <p:spPr>
          <a:xfrm>
            <a:off x="3174950" y="879050"/>
            <a:ext cx="2710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Age of Brochures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7" name="Google Shape;667;p47"/>
          <p:cNvSpPr txBox="1"/>
          <p:nvPr/>
        </p:nvSpPr>
        <p:spPr>
          <a:xfrm>
            <a:off x="6321800" y="858975"/>
            <a:ext cx="2576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Instant Traveller</a:t>
            </a:r>
            <a:endParaRPr sz="17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68" name="Google Shape;668;p47"/>
          <p:cNvPicPr preferRelativeResize="0"/>
          <p:nvPr/>
        </p:nvPicPr>
        <p:blipFill rotWithShape="1">
          <a:blip r:embed="rId3">
            <a:alphaModFix/>
          </a:blip>
          <a:srcRect b="-6115" l="38739" r="50300" t="97011"/>
          <a:stretch/>
        </p:blipFill>
        <p:spPr>
          <a:xfrm>
            <a:off x="4229900" y="4614675"/>
            <a:ext cx="1017600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47"/>
          <p:cNvSpPr/>
          <p:nvPr/>
        </p:nvSpPr>
        <p:spPr>
          <a:xfrm rot="-5400000">
            <a:off x="4187250" y="-4187075"/>
            <a:ext cx="769500" cy="9144000"/>
          </a:xfrm>
          <a:prstGeom prst="rect">
            <a:avLst/>
          </a:prstGeom>
          <a:solidFill>
            <a:srgbClr val="4A98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98CA"/>
              </a:solidFill>
            </a:endParaRPr>
          </a:p>
        </p:txBody>
      </p:sp>
      <p:sp>
        <p:nvSpPr>
          <p:cNvPr id="671" name="Google Shape;671;p47"/>
          <p:cNvSpPr txBox="1"/>
          <p:nvPr/>
        </p:nvSpPr>
        <p:spPr>
          <a:xfrm>
            <a:off x="919975" y="79119"/>
            <a:ext cx="7905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Final Chapter </a:t>
            </a: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Takeaways</a:t>
            </a:r>
            <a:endParaRPr b="1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72" name="Google Shape;672;p47"/>
          <p:cNvPicPr preferRelativeResize="0"/>
          <p:nvPr/>
        </p:nvPicPr>
        <p:blipFill rotWithShape="1">
          <a:blip r:embed="rId5">
            <a:alphaModFix/>
          </a:blip>
          <a:srcRect b="238" l="0" r="0" t="228"/>
          <a:stretch/>
        </p:blipFill>
        <p:spPr>
          <a:xfrm>
            <a:off x="227875" y="135390"/>
            <a:ext cx="505425" cy="50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450" y="234225"/>
            <a:ext cx="1713623" cy="3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47"/>
          <p:cNvSpPr txBox="1"/>
          <p:nvPr/>
        </p:nvSpPr>
        <p:spPr>
          <a:xfrm>
            <a:off x="121475" y="4852475"/>
            <a:ext cx="85206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Key Data direct clients, confirmed bookings @ 20th October 2025</a:t>
            </a:r>
            <a:endParaRPr i="1" sz="7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5" name="Google Shape;675;p47"/>
          <p:cNvSpPr txBox="1"/>
          <p:nvPr/>
        </p:nvSpPr>
        <p:spPr>
          <a:xfrm>
            <a:off x="176475" y="841610"/>
            <a:ext cx="8648700" cy="4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Guest demand is broadly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flat</a:t>
            </a:r>
            <a:b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Rates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are holding firm and keeping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RevPAR steady </a:t>
            </a: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Rate discipline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agility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is required.</a:t>
            </a:r>
            <a:b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Booking windows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are getting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shorter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with some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very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last minute bookings.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Educate your owners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, understand the pacing for ‘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your’ portfolio</a:t>
            </a:r>
            <a:b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5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Guests are staying for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less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 time. But they are still travelling.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Have a gap night strategy and understand this impact on your operations.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OTAs are gaining share </a:t>
            </a: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at the expense of direct</a:t>
            </a:r>
            <a:endParaRPr i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Ensure you are optimised to have all demand levers at your disposal.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●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The market is </a:t>
            </a: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sensitive</a:t>
            </a: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Geo-political climate, regulations and the economy will impact our industry </a:t>
            </a:r>
            <a:endParaRPr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618D"/>
              </a:buClr>
              <a:buSzPts val="1300"/>
              <a:buFont typeface="Poppins"/>
              <a:buChar char="○"/>
            </a:pPr>
            <a:r>
              <a:rPr b="1" lang="en" sz="1300">
                <a:solidFill>
                  <a:srgbClr val="1C618D"/>
                </a:solidFill>
                <a:latin typeface="Poppins"/>
                <a:ea typeface="Poppins"/>
                <a:cs typeface="Poppins"/>
                <a:sym typeface="Poppins"/>
              </a:rPr>
              <a:t>Use data to help understand your data story</a:t>
            </a:r>
            <a:endParaRPr b="1" sz="13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solidFill>
                <a:srgbClr val="1C618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8"/>
          <p:cNvPicPr preferRelativeResize="0"/>
          <p:nvPr/>
        </p:nvPicPr>
        <p:blipFill rotWithShape="1">
          <a:blip r:embed="rId3">
            <a:alphaModFix/>
          </a:blip>
          <a:srcRect b="18367" l="16749" r="0" t="12163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30" y="132529"/>
            <a:ext cx="1753472" cy="3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8" title="ChatGPT Image Oct 23, 2025, 12_02_01 AM.png"/>
          <p:cNvPicPr preferRelativeResize="0"/>
          <p:nvPr/>
        </p:nvPicPr>
        <p:blipFill rotWithShape="1">
          <a:blip r:embed="rId5">
            <a:alphaModFix/>
          </a:blip>
          <a:srcRect b="44076" l="0" r="10241" t="42714"/>
          <a:stretch/>
        </p:blipFill>
        <p:spPr>
          <a:xfrm>
            <a:off x="727738" y="2435775"/>
            <a:ext cx="2123517" cy="31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8" title="ChatGPT Image Oct 23, 2025, 12_02_01 AM.png"/>
          <p:cNvPicPr preferRelativeResize="0"/>
          <p:nvPr/>
        </p:nvPicPr>
        <p:blipFill rotWithShape="1">
          <a:blip r:embed="rId5">
            <a:alphaModFix/>
          </a:blip>
          <a:srcRect b="31663" l="0" r="10241" t="55127"/>
          <a:stretch/>
        </p:blipFill>
        <p:spPr>
          <a:xfrm>
            <a:off x="-611675" y="3308225"/>
            <a:ext cx="4357450" cy="641249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48"/>
          <p:cNvSpPr txBox="1"/>
          <p:nvPr/>
        </p:nvSpPr>
        <p:spPr>
          <a:xfrm>
            <a:off x="6464850" y="1424625"/>
            <a:ext cx="26793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Thank you</a:t>
            </a:r>
            <a:br>
              <a:rPr b="1" lang="en" sz="1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" sz="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sally.henry@keydatadashboard.com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5" name="Google Shape;685;p48" title="ChatGPT Image Oct 23, 2025, 09_13_30 PM.png"/>
          <p:cNvPicPr preferRelativeResize="0"/>
          <p:nvPr/>
        </p:nvPicPr>
        <p:blipFill rotWithShape="1">
          <a:blip r:embed="rId6">
            <a:alphaModFix/>
          </a:blip>
          <a:srcRect b="31947" l="0" r="0" t="20047"/>
          <a:stretch/>
        </p:blipFill>
        <p:spPr>
          <a:xfrm>
            <a:off x="508038" y="493925"/>
            <a:ext cx="2679301" cy="1286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